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3"/>
  </p:normalViewPr>
  <p:slideViewPr>
    <p:cSldViewPr snapToGrid="0" snapToObjects="1">
      <p:cViewPr varScale="1">
        <p:scale>
          <a:sx n="159" d="100"/>
          <a:sy n="159" d="100"/>
        </p:scale>
        <p:origin x="280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3976951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94916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60836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541289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698892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320755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52463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accent5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3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9214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Playfair Display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fluidsurveys.com/survey-sample-size-calculator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 dirty="0">
                <a:latin typeface="Times New Roman"/>
                <a:ea typeface="Times New Roman"/>
                <a:cs typeface="Times New Roman"/>
                <a:sym typeface="Times New Roman"/>
              </a:rPr>
              <a:t>ANALYZING </a:t>
            </a:r>
            <a:r>
              <a:rPr lang="en" sz="6000">
                <a:latin typeface="Times New Roman"/>
                <a:ea typeface="Times New Roman"/>
                <a:cs typeface="Times New Roman"/>
                <a:sym typeface="Times New Roman"/>
              </a:rPr>
              <a:t>AND </a:t>
            </a:r>
            <a:r>
              <a:rPr lang="en" sz="6000" smtClean="0">
                <a:latin typeface="Times New Roman"/>
                <a:ea typeface="Times New Roman"/>
                <a:cs typeface="Times New Roman"/>
                <a:sym typeface="Times New Roman"/>
              </a:rPr>
              <a:t>REPORTING</a:t>
            </a:r>
            <a:endParaRPr lang="en" sz="6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799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How we share shows we care...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 dirty="0">
                <a:latin typeface="Times New Roman"/>
                <a:ea typeface="Times New Roman"/>
                <a:cs typeface="Times New Roman"/>
                <a:sym typeface="Times New Roman"/>
              </a:rPr>
              <a:t>ANALYZING THE RESULTS OF POLLS</a:t>
            </a:r>
          </a:p>
          <a:p>
            <a:pPr lvl="0" rtl="0">
              <a:spcBef>
                <a:spcPts val="0"/>
              </a:spcBef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311700" y="572700"/>
            <a:ext cx="8520600" cy="447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way you analyze depends on the way you polled: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the answers are simple yes or no, agree or </a:t>
            </a:r>
            <a:r>
              <a:rPr lang="en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disagree</a:t>
            </a:r>
            <a:r>
              <a:rPr lang="en-US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</a:t>
            </a:r>
            <a:r>
              <a:rPr lang="en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then </a:t>
            </a:r>
            <a:r>
              <a:rPr lang="en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</a:t>
            </a:r>
            <a:r>
              <a:rPr lang="en-US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</a:p>
          <a:p>
            <a:pPr marL="76200"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</a:pP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TABULATE </a:t>
            </a: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calculate a confidence interval (margin of </a:t>
            </a:r>
            <a:r>
              <a:rPr lang="en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error)</a:t>
            </a:r>
            <a:endParaRPr lang="en-US" sz="20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6200"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</a:pPr>
            <a:r>
              <a:rPr lang="en-US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</a:t>
            </a: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handy calculator in the previous presentation can be used for </a:t>
            </a:r>
            <a:r>
              <a:rPr lang="en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</a:t>
            </a:r>
            <a:r>
              <a:rPr lang="en-US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" sz="2000" u="sng" dirty="0" smtClean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</a:t>
            </a:r>
            <a:r>
              <a:rPr lang="en" sz="2000" u="sng" dirty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://fluidsurveys.com/survey-sample-size-calculator/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the participants selected from more than two choices and </a:t>
            </a:r>
            <a:r>
              <a:rPr lang="en-US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</a:t>
            </a:r>
            <a:r>
              <a:rPr lang="en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survey </a:t>
            </a: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was interested in relationships, more statistical measures are required 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>
            <a:off x="2773314" y="2073275"/>
            <a:ext cx="3016096" cy="2867099"/>
          </a:xfrm>
          <a:prstGeom prst="ellipse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/>
          <p:nvPr/>
        </p:nvSpPr>
        <p:spPr>
          <a:xfrm>
            <a:off x="3081461" y="2829743"/>
            <a:ext cx="2362452" cy="2110632"/>
          </a:xfrm>
          <a:prstGeom prst="ellipse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200" dirty="0">
                <a:latin typeface="Times New Roman"/>
                <a:ea typeface="Times New Roman"/>
                <a:cs typeface="Times New Roman"/>
                <a:sym typeface="Times New Roman"/>
              </a:rPr>
              <a:t>ANALYZING THE RESULTS</a:t>
            </a:r>
          </a:p>
          <a:p>
            <a:pPr lvl="0" rtl="0">
              <a:spcBef>
                <a:spcPts val="0"/>
              </a:spcBef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572700"/>
            <a:ext cx="8520600" cy="1328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</a:t>
            </a:r>
            <a:r>
              <a:rPr lang="en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was an open-ended question, then </a:t>
            </a:r>
            <a:r>
              <a:rPr lang="en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look </a:t>
            </a:r>
            <a:r>
              <a:rPr lang="en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words or phrases that repeat (codes) that represent </a:t>
            </a:r>
            <a:r>
              <a:rPr lang="en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themes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</a:t>
            </a:r>
            <a:r>
              <a:rPr lang="en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then actual examples can be pulled from the pool of answers:</a:t>
            </a:r>
          </a:p>
          <a:p>
            <a:pPr lvl="0" rtl="0">
              <a:spcBef>
                <a:spcPts val="0"/>
              </a:spcBef>
              <a:buNone/>
            </a:pPr>
            <a:endParaRPr sz="22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4" name="Shape 74"/>
          <p:cNvSpPr/>
          <p:nvPr/>
        </p:nvSpPr>
        <p:spPr>
          <a:xfrm>
            <a:off x="3520335" y="3483479"/>
            <a:ext cx="1493169" cy="1456896"/>
          </a:xfrm>
          <a:prstGeom prst="ellipse">
            <a:avLst/>
          </a:prstGeom>
          <a:solidFill>
            <a:srgbClr val="EAD1DC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5" name="Shape 75"/>
          <p:cNvSpPr txBox="1"/>
          <p:nvPr/>
        </p:nvSpPr>
        <p:spPr>
          <a:xfrm>
            <a:off x="3701855" y="4076699"/>
            <a:ext cx="1264800" cy="44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 dirty="0">
                <a:latin typeface="Times New Roman"/>
                <a:ea typeface="Times New Roman"/>
                <a:cs typeface="Times New Roman"/>
                <a:sym typeface="Times New Roman"/>
              </a:rPr>
              <a:t>Examples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x="3772453" y="3020951"/>
            <a:ext cx="1241051" cy="4625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dirty="0">
                <a:latin typeface="Times New Roman"/>
                <a:ea typeface="Times New Roman"/>
                <a:cs typeface="Times New Roman"/>
                <a:sym typeface="Times New Roman"/>
              </a:rPr>
              <a:t>Themes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3837819" y="2241380"/>
            <a:ext cx="1241267" cy="5043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dirty="0">
                <a:latin typeface="Times New Roman"/>
                <a:ea typeface="Times New Roman"/>
                <a:cs typeface="Times New Roman"/>
                <a:sym typeface="Times New Roman"/>
              </a:rPr>
              <a:t>Codes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REPORTING YOUR FINDINGS:</a:t>
            </a:r>
          </a:p>
          <a:p>
            <a:pPr lvl="0" rtl="0">
              <a:spcBef>
                <a:spcPts val="0"/>
              </a:spcBef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311700" y="572700"/>
            <a:ext cx="8520600" cy="447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Journalists must report two things from a survey/poll:</a:t>
            </a:r>
          </a:p>
          <a:p>
            <a:pPr marL="457200" marR="0" lvl="0" indent="-3683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the survey found</a:t>
            </a:r>
          </a:p>
          <a:p>
            <a:pPr marL="457200" marR="0" lvl="0" indent="-3683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implications it may have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Surveys and Polls can be used for:</a:t>
            </a:r>
          </a:p>
          <a:p>
            <a:pPr marL="457200" marR="0" lvl="0" indent="-3683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Introducing an important issue</a:t>
            </a:r>
          </a:p>
          <a:p>
            <a:pPr marL="457200" marR="0" lvl="0" indent="-3683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help readers have a better understanding of the issue</a:t>
            </a:r>
          </a:p>
          <a:p>
            <a:pPr marL="457200" marR="0" lvl="0" indent="-3683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Wingdings" charset="2"/>
              <a:buChar char="Ø"/>
            </a:pP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allow readers to explore how others in their community view the issue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64300" y="4450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REPORTING YOUR FINDINGS:</a:t>
            </a:r>
          </a:p>
          <a:p>
            <a:pPr lvl="0" rtl="0">
              <a:spcBef>
                <a:spcPts val="0"/>
              </a:spcBef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311700" y="572700"/>
            <a:ext cx="8192100" cy="447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When </a:t>
            </a:r>
            <a:r>
              <a:rPr lang="en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reporting:</a:t>
            </a:r>
            <a:endParaRPr lang="en-US" sz="22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Font typeface="Wingdings" charset="2"/>
              <a:buChar char="Ø"/>
            </a:pPr>
            <a:r>
              <a:rPr lang="en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Keep </a:t>
            </a:r>
            <a:r>
              <a:rPr lang="en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results clear enough for the readers to </a:t>
            </a:r>
            <a:r>
              <a:rPr lang="en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understand</a:t>
            </a:r>
            <a:endParaRPr lang="en-US" sz="22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Font typeface="Wingdings" charset="2"/>
              <a:buChar char="Ø"/>
            </a:pPr>
            <a:r>
              <a:rPr lang="en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Keep </a:t>
            </a:r>
            <a:r>
              <a:rPr lang="en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in context so that it doesn’t change the way the readers interpret the </a:t>
            </a:r>
            <a:r>
              <a:rPr lang="en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results</a:t>
            </a:r>
            <a:endParaRPr lang="en-US" sz="22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Font typeface="Wingdings" charset="2"/>
              <a:buChar char="Ø"/>
            </a:pPr>
            <a:r>
              <a:rPr lang="en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</a:t>
            </a:r>
            <a:r>
              <a:rPr lang="en" sz="22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accomplish </a:t>
            </a:r>
            <a:r>
              <a:rPr lang="en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both?</a:t>
            </a:r>
            <a:r>
              <a:rPr lang="en-US" sz="22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" sz="220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INFOGRAPHICS</a:t>
            </a:r>
            <a:endParaRPr lang="en" sz="22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>
                <a:latin typeface="Times New Roman"/>
                <a:ea typeface="Times New Roman"/>
                <a:cs typeface="Times New Roman"/>
                <a:sym typeface="Times New Roman"/>
              </a:rPr>
              <a:t>ANALYZING AND REPORTING</a:t>
            </a:r>
          </a:p>
          <a:p>
            <a:pPr lvl="0">
              <a:spcBef>
                <a:spcPts val="0"/>
              </a:spcBef>
              <a:buNone/>
            </a:pP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799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How we share shows we care...</a:t>
            </a:r>
          </a:p>
        </p:txBody>
      </p:sp>
    </p:spTree>
    <p:extLst>
      <p:ext uri="{BB962C8B-B14F-4D97-AF65-F5344CB8AC3E}">
        <p14:creationId xmlns:p14="http://schemas.microsoft.com/office/powerpoint/2010/main" val="1357073045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153</Words>
  <Application>Microsoft Macintosh PowerPoint</Application>
  <PresentationFormat>On-screen Show (16:9)</PresentationFormat>
  <Paragraphs>28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Montserrat</vt:lpstr>
      <vt:lpstr>Oswald</vt:lpstr>
      <vt:lpstr>Playfair Display</vt:lpstr>
      <vt:lpstr>Times New Roman</vt:lpstr>
      <vt:lpstr>Wingdings</vt:lpstr>
      <vt:lpstr>pop</vt:lpstr>
      <vt:lpstr>ANALYZING AND REPORTING</vt:lpstr>
      <vt:lpstr>ANALYZING THE RESULTS OF POLLS </vt:lpstr>
      <vt:lpstr>ANALYZING THE RESULTS </vt:lpstr>
      <vt:lpstr>REPORTING YOUR FINDINGS: </vt:lpstr>
      <vt:lpstr>REPORTING YOUR FINDINGS: </vt:lpstr>
      <vt:lpstr>ANALYZING AND REPORTING 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ANALYZING AND REPORTING </dc:title>
  <cp:lastModifiedBy>Michael English</cp:lastModifiedBy>
  <cp:revision>4</cp:revision>
  <dcterms:modified xsi:type="dcterms:W3CDTF">2016-09-23T17:12:57Z</dcterms:modified>
</cp:coreProperties>
</file>